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5" r:id="rId9"/>
    <p:sldId id="271" r:id="rId10"/>
    <p:sldId id="272" r:id="rId11"/>
    <p:sldId id="273" r:id="rId12"/>
    <p:sldId id="274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5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7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2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3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0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82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52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1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61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8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710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15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4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359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13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01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10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0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4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359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88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84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26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3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4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4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5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1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7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2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Motion Sickness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/>
                <a:ea typeface="Calibri"/>
              </a:rPr>
              <a:t> Motion sickness is a term covering all forms of travel sickness, by any type of transport – air, sea and </a:t>
            </a:r>
            <a:r>
              <a:rPr lang="en-US" dirty="0" smtClean="0">
                <a:latin typeface="Times New Roman"/>
                <a:ea typeface="Calibri"/>
              </a:rPr>
              <a:t>land.</a:t>
            </a:r>
            <a:r>
              <a:rPr lang="en-US" dirty="0">
                <a:latin typeface="Times New Roman"/>
                <a:ea typeface="Calibri"/>
              </a:rPr>
              <a:t> </a:t>
            </a:r>
            <a:endParaRPr lang="en-US" dirty="0" smtClean="0">
              <a:latin typeface="Times New Roman"/>
              <a:ea typeface="Calibri"/>
            </a:endParaRPr>
          </a:p>
          <a:p>
            <a:pPr algn="l" rtl="0"/>
            <a:r>
              <a:rPr lang="en-US" dirty="0" smtClean="0">
                <a:latin typeface="Times New Roman"/>
                <a:ea typeface="Calibri"/>
              </a:rPr>
              <a:t>Motion </a:t>
            </a:r>
            <a:r>
              <a:rPr lang="en-US" dirty="0">
                <a:latin typeface="Times New Roman"/>
                <a:ea typeface="Calibri"/>
              </a:rPr>
              <a:t>sickness is thought to be caused by a conflict of messages to the brain, where the vomiting </a:t>
            </a:r>
            <a:r>
              <a:rPr lang="en-US" dirty="0" err="1">
                <a:latin typeface="Times New Roman"/>
                <a:ea typeface="Calibri"/>
              </a:rPr>
              <a:t>centre</a:t>
            </a:r>
            <a:r>
              <a:rPr lang="en-US" dirty="0">
                <a:latin typeface="Times New Roman"/>
                <a:ea typeface="Calibri"/>
              </a:rPr>
              <a:t> receives information from the eyes, the GI tract and the vestibular system in the ear.</a:t>
            </a:r>
            <a:endParaRPr lang="en-US" dirty="0" smtClean="0">
              <a:latin typeface="Times New Roman"/>
              <a:ea typeface="Calibri"/>
            </a:endParaRPr>
          </a:p>
          <a:p>
            <a:pPr algn="l" rtl="0"/>
            <a:endParaRPr lang="en-US" dirty="0" smtClean="0">
              <a:latin typeface="Times New Roman"/>
              <a:ea typeface="Calibri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5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</a:rPr>
              <a:t>Mode </a:t>
            </a:r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of action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err="1">
                <a:latin typeface="Times New Roman"/>
              </a:rPr>
              <a:t>Orlistat</a:t>
            </a:r>
            <a:r>
              <a:rPr lang="en-US" dirty="0">
                <a:latin typeface="Times New Roman"/>
              </a:rPr>
              <a:t> is a specific long-acting inhibitor of gastrointestinal lipases. The inactivated enzyme is thus unavailable to </a:t>
            </a:r>
            <a:r>
              <a:rPr lang="en-US" dirty="0" err="1">
                <a:latin typeface="Times New Roman"/>
              </a:rPr>
              <a:t>hydrolyse</a:t>
            </a:r>
            <a:r>
              <a:rPr lang="en-US" dirty="0">
                <a:latin typeface="Times New Roman"/>
              </a:rPr>
              <a:t> dietary fat, and the fat is eliminated from the body in </a:t>
            </a:r>
            <a:r>
              <a:rPr lang="en-US" dirty="0" err="1">
                <a:latin typeface="Times New Roman"/>
              </a:rPr>
              <a:t>faeces</a:t>
            </a:r>
            <a:r>
              <a:rPr lang="en-US" dirty="0">
                <a:latin typeface="Times New Roman"/>
              </a:rPr>
              <a:t>.</a:t>
            </a:r>
            <a:endParaRPr lang="en-US" dirty="0"/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/>
              </a:rPr>
              <a:t>Dose</a:t>
            </a:r>
            <a:r>
              <a:rPr lang="en-US" dirty="0">
                <a:latin typeface="Times New Roman"/>
              </a:rPr>
              <a:t>: </a:t>
            </a:r>
            <a:r>
              <a:rPr lang="en-US" dirty="0" err="1">
                <a:latin typeface="Times New Roman"/>
              </a:rPr>
              <a:t>Orlistat</a:t>
            </a:r>
            <a:r>
              <a:rPr lang="en-US" dirty="0">
                <a:latin typeface="Times New Roman"/>
              </a:rPr>
              <a:t> (</a:t>
            </a:r>
            <a:r>
              <a:rPr lang="en-US" dirty="0" err="1">
                <a:latin typeface="Times New Roman"/>
              </a:rPr>
              <a:t>xenical</a:t>
            </a:r>
            <a:r>
              <a:rPr lang="en-US" dirty="0">
                <a:latin typeface="Times New Roman"/>
              </a:rPr>
              <a:t>)  60-mg capsule is OTC. Given before, during or up to 1 hour after </a:t>
            </a:r>
            <a:r>
              <a:rPr lang="en-US" dirty="0" err="1">
                <a:latin typeface="Times New Roman"/>
              </a:rPr>
              <a:t>eachmain</a:t>
            </a:r>
            <a:r>
              <a:rPr lang="en-US" dirty="0">
                <a:latin typeface="Times New Roman"/>
              </a:rPr>
              <a:t> meal. </a:t>
            </a:r>
            <a:endParaRPr lang="en-US" dirty="0"/>
          </a:p>
          <a:p>
            <a:pPr algn="l" rtl="0"/>
            <a:r>
              <a:rPr lang="en-US" dirty="0" err="1">
                <a:latin typeface="Times New Roman"/>
              </a:rPr>
              <a:t>Orlistat</a:t>
            </a:r>
            <a:r>
              <a:rPr lang="en-US" dirty="0">
                <a:latin typeface="Times New Roman"/>
              </a:rPr>
              <a:t> may be used for up to 6 months, but patients should be referred to a doctor if there is no weight loss within 12 weeks.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90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  <a:latin typeface="Times New Roman"/>
              </a:rPr>
              <a:t>Side-effects and cautions</a:t>
            </a:r>
            <a:endParaRPr lang="en-US" b="1" dirty="0">
              <a:solidFill>
                <a:srgbClr val="FF0000"/>
              </a:solidFill>
            </a:endParaRPr>
          </a:p>
          <a:p>
            <a:pPr algn="l" rtl="0"/>
            <a:r>
              <a:rPr lang="en-US" dirty="0">
                <a:latin typeface="Times New Roman"/>
              </a:rPr>
              <a:t>abdominal pain or discomfort, oily spotting from the rectum, flatus with discharge, </a:t>
            </a:r>
            <a:r>
              <a:rPr lang="en-US" dirty="0" err="1">
                <a:latin typeface="Times New Roman"/>
              </a:rPr>
              <a:t>faecal</a:t>
            </a:r>
            <a:r>
              <a:rPr lang="en-US" dirty="0">
                <a:latin typeface="Times New Roman"/>
              </a:rPr>
              <a:t> urgency, fatty or oily stools, flatulence, liquid stools and increased defecation. </a:t>
            </a:r>
            <a:endParaRPr lang="en-US" dirty="0" smtClean="0">
              <a:latin typeface="Times New Roman"/>
            </a:endParaRPr>
          </a:p>
          <a:p>
            <a:pPr algn="l" rtl="0"/>
            <a:r>
              <a:rPr lang="en-US" dirty="0" smtClean="0">
                <a:latin typeface="Times New Roman"/>
              </a:rPr>
              <a:t>DI</a:t>
            </a:r>
            <a:r>
              <a:rPr lang="en-US" dirty="0">
                <a:latin typeface="Times New Roman"/>
              </a:rPr>
              <a:t>:???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22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sz="3800" dirty="0" smtClean="0">
                <a:latin typeface="Times New Roman"/>
              </a:rPr>
              <a:t>Notes: </a:t>
            </a:r>
          </a:p>
          <a:p>
            <a:pPr algn="l" rtl="0"/>
            <a:r>
              <a:rPr lang="en-US" sz="3800" dirty="0" smtClean="0">
                <a:latin typeface="Times New Roman"/>
              </a:rPr>
              <a:t>Drugs </a:t>
            </a:r>
            <a:r>
              <a:rPr lang="en-US" sz="3800" dirty="0">
                <a:latin typeface="Times New Roman"/>
              </a:rPr>
              <a:t>should never be used as the sole element of treatment. </a:t>
            </a:r>
            <a:endParaRPr lang="en-US" sz="3800" dirty="0" smtClean="0">
              <a:latin typeface="Times New Roman"/>
            </a:endParaRPr>
          </a:p>
          <a:p>
            <a:pPr algn="l" rtl="0"/>
            <a:r>
              <a:rPr lang="en-US" sz="3800" dirty="0" smtClean="0">
                <a:latin typeface="Times New Roman"/>
              </a:rPr>
              <a:t>The </a:t>
            </a:r>
            <a:r>
              <a:rPr lang="en-US" sz="3800" dirty="0">
                <a:latin typeface="Times New Roman"/>
              </a:rPr>
              <a:t>individual should be monitored on a regular </a:t>
            </a:r>
            <a:r>
              <a:rPr lang="en-US" sz="3800" dirty="0" smtClean="0">
                <a:latin typeface="Times New Roman"/>
              </a:rPr>
              <a:t>basis</a:t>
            </a:r>
          </a:p>
          <a:p>
            <a:pPr algn="l" rtl="0"/>
            <a:r>
              <a:rPr lang="en-US" sz="3800" dirty="0" smtClean="0">
                <a:latin typeface="Times New Roman"/>
              </a:rPr>
              <a:t> </a:t>
            </a:r>
            <a:r>
              <a:rPr lang="en-US" sz="3800" dirty="0">
                <a:latin typeface="Times New Roman"/>
              </a:rPr>
              <a:t>drug treatment should be discontinued if the individual regains weight at any time whilst receiving drug treatment.</a:t>
            </a:r>
          </a:p>
          <a:p>
            <a:pPr algn="l" rtl="0"/>
            <a:r>
              <a:rPr lang="en-US" sz="3800" dirty="0">
                <a:latin typeface="Times New Roman"/>
              </a:rPr>
              <a:t>Combination therapy involving more than one </a:t>
            </a:r>
            <a:r>
              <a:rPr lang="en-US" sz="3800" dirty="0" err="1">
                <a:latin typeface="Times New Roman"/>
              </a:rPr>
              <a:t>antiobesity</a:t>
            </a:r>
            <a:r>
              <a:rPr lang="en-US" sz="3800" dirty="0">
                <a:latin typeface="Times New Roman"/>
              </a:rPr>
              <a:t> drug is contra-indicated </a:t>
            </a:r>
            <a:endParaRPr lang="en-US" sz="3800" dirty="0" smtClean="0">
              <a:latin typeface="Times New Roman"/>
            </a:endParaRPr>
          </a:p>
          <a:p>
            <a:pPr algn="l" rtl="0"/>
            <a:r>
              <a:rPr lang="en-US" sz="3800" dirty="0" smtClean="0">
                <a:latin typeface="Times New Roman"/>
              </a:rPr>
              <a:t>Thyroid </a:t>
            </a:r>
            <a:r>
              <a:rPr lang="en-US" sz="3800" dirty="0">
                <a:latin typeface="Times New Roman"/>
              </a:rPr>
              <a:t>hormones have no place in the treatment of obesity except in biochemically proven hypothyroid patients. </a:t>
            </a:r>
            <a:endParaRPr lang="en-US" sz="3800" dirty="0" smtClean="0">
              <a:latin typeface="Times New Roman"/>
            </a:endParaRPr>
          </a:p>
          <a:p>
            <a:pPr algn="l" rtl="0"/>
            <a:r>
              <a:rPr lang="en-US" sz="3800" dirty="0" smtClean="0">
                <a:latin typeface="Times New Roman"/>
              </a:rPr>
              <a:t>The </a:t>
            </a:r>
            <a:r>
              <a:rPr lang="en-US" sz="3800" dirty="0">
                <a:latin typeface="Times New Roman"/>
              </a:rPr>
              <a:t>use of diuretics, chorionic </a:t>
            </a:r>
            <a:r>
              <a:rPr lang="en-US" sz="3800" dirty="0" err="1">
                <a:latin typeface="Times New Roman"/>
              </a:rPr>
              <a:t>gonadotrophin</a:t>
            </a:r>
            <a:r>
              <a:rPr lang="en-US" sz="3800" dirty="0">
                <a:latin typeface="Times New Roman"/>
              </a:rPr>
              <a:t>, or </a:t>
            </a:r>
            <a:r>
              <a:rPr lang="en-US" sz="3800" dirty="0" err="1">
                <a:latin typeface="Times New Roman"/>
              </a:rPr>
              <a:t>amfetamines</a:t>
            </a:r>
            <a:r>
              <a:rPr lang="en-US" sz="3800" dirty="0">
                <a:latin typeface="Times New Roman"/>
              </a:rPr>
              <a:t> is not appropriate for weight reduction.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37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Symptoms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Motion </a:t>
            </a:r>
            <a:r>
              <a:rPr lang="en-US" dirty="0">
                <a:latin typeface="Times New Roman"/>
                <a:ea typeface="Calibri"/>
                <a:cs typeface="Arial"/>
              </a:rPr>
              <a:t>sickness is a form of vertigo in which autonomic symptoms predominate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It </a:t>
            </a:r>
            <a:r>
              <a:rPr lang="en-US" dirty="0">
                <a:latin typeface="Times New Roman"/>
                <a:ea typeface="Calibri"/>
                <a:cs typeface="Arial"/>
              </a:rPr>
              <a:t>may include, in addition to nausea and vomiting, increased salivation, general malaise, pallor, sweating,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and </a:t>
            </a:r>
            <a:r>
              <a:rPr lang="en-US" dirty="0">
                <a:latin typeface="Times New Roman"/>
                <a:ea typeface="Calibri"/>
                <a:cs typeface="Arial"/>
              </a:rPr>
              <a:t>hyperventilation.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Gastric </a:t>
            </a:r>
            <a:r>
              <a:rPr lang="en-US" dirty="0">
                <a:latin typeface="Times New Roman"/>
                <a:ea typeface="Calibri"/>
                <a:cs typeface="Arial"/>
              </a:rPr>
              <a:t>motility is reduced and digestion impaired.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79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Significance </a:t>
            </a:r>
            <a:r>
              <a:rPr lang="en-US" b="1" dirty="0">
                <a:latin typeface="Times New Roman"/>
                <a:ea typeface="Calibri"/>
                <a:cs typeface="Arial"/>
              </a:rPr>
              <a:t>of questions and answers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1-Age: </a:t>
            </a:r>
            <a:r>
              <a:rPr lang="en-US" dirty="0">
                <a:latin typeface="Times New Roman"/>
                <a:ea typeface="Calibri"/>
                <a:cs typeface="Arial"/>
              </a:rPr>
              <a:t>common in young children, the incidence of seems to greatly reduce with age. 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2-Length of travel:</a:t>
            </a:r>
            <a:r>
              <a:rPr lang="en-US" dirty="0">
                <a:latin typeface="Times New Roman"/>
                <a:ea typeface="Calibri"/>
                <a:cs typeface="Arial"/>
              </a:rPr>
              <a:t> help the pharmacist in the selection of prophylactic treatment.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3-Previous history and medication</a:t>
            </a:r>
            <a:r>
              <a:rPr lang="en-US" dirty="0">
                <a:latin typeface="Times New Roman"/>
                <a:ea typeface="Calibri"/>
                <a:cs typeface="Arial"/>
              </a:rPr>
              <a:t> pharmacist enquire about any treatments used in the past for motion sickness and their level of success or failure.</a:t>
            </a:r>
            <a:endParaRPr lang="en-US" sz="2400" dirty="0">
              <a:ea typeface="Calibri"/>
              <a:cs typeface="Arial"/>
            </a:endParaRP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14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Calibri"/>
                <a:cs typeface="Arial"/>
              </a:rPr>
              <a:t>Treatment</a:t>
            </a:r>
            <a:endParaRPr lang="en-US" sz="2400" dirty="0"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Calibri"/>
                <a:cs typeface="Arial"/>
              </a:rPr>
              <a:t>Antihistamines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Anticholinergic effects are thought to be responsible for the effectiveness of antihistamines in the prophylaxis of motion sickness. 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All have the potential to cause drowsiness and </a:t>
            </a:r>
            <a:r>
              <a:rPr lang="en-US" i="1" dirty="0">
                <a:latin typeface="Times New Roman"/>
                <a:ea typeface="Calibri"/>
                <a:cs typeface="Arial"/>
              </a:rPr>
              <a:t>promethazine </a:t>
            </a:r>
            <a:r>
              <a:rPr lang="en-US" dirty="0">
                <a:latin typeface="Times New Roman"/>
                <a:ea typeface="Calibri"/>
                <a:cs typeface="Arial"/>
              </a:rPr>
              <a:t>appears to be the most sedative. 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>
                <a:latin typeface="Times New Roman"/>
                <a:ea typeface="Calibri"/>
                <a:cs typeface="Arial"/>
              </a:rPr>
              <a:t>Meclozine</a:t>
            </a:r>
            <a:r>
              <a:rPr lang="en-US" i="1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Arial"/>
              </a:rPr>
              <a:t>and </a:t>
            </a:r>
            <a:r>
              <a:rPr lang="en-US" i="1" dirty="0">
                <a:latin typeface="Times New Roman"/>
                <a:ea typeface="Calibri"/>
                <a:cs typeface="Arial"/>
              </a:rPr>
              <a:t>promethazine </a:t>
            </a:r>
            <a:r>
              <a:rPr lang="en-US" i="1" dirty="0" err="1">
                <a:latin typeface="Times New Roman"/>
                <a:ea typeface="Calibri"/>
                <a:cs typeface="Arial"/>
              </a:rPr>
              <a:t>theoclate</a:t>
            </a:r>
            <a:r>
              <a:rPr lang="en-US" i="1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Arial"/>
              </a:rPr>
              <a:t>have long durations of action and are useful for long journeys since they need to be taken only once daily.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12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3949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9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latin typeface="Times New Roman"/>
                <a:ea typeface="Calibri"/>
                <a:cs typeface="Arial"/>
              </a:rPr>
              <a:t>Anticholinergic agents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Times New Roman"/>
                <a:ea typeface="Calibri"/>
                <a:cs typeface="Arial"/>
              </a:rPr>
              <a:t>hyoscine</a:t>
            </a:r>
            <a:r>
              <a:rPr lang="en-US" b="1" dirty="0">
                <a:latin typeface="Times New Roman"/>
                <a:ea typeface="Calibri"/>
                <a:cs typeface="Arial"/>
              </a:rPr>
              <a:t> </a:t>
            </a:r>
            <a:r>
              <a:rPr lang="en-US" b="1" dirty="0" err="1">
                <a:latin typeface="Times New Roman"/>
                <a:ea typeface="Calibri"/>
                <a:cs typeface="Arial"/>
              </a:rPr>
              <a:t>hydrobromide</a:t>
            </a:r>
            <a:r>
              <a:rPr lang="en-US" b="1" dirty="0">
                <a:latin typeface="Times New Roman"/>
                <a:ea typeface="Calibri"/>
                <a:cs typeface="Arial"/>
              </a:rPr>
              <a:t> (scopolamine):</a:t>
            </a:r>
            <a:r>
              <a:rPr lang="en-US" dirty="0">
                <a:latin typeface="Times New Roman"/>
                <a:ea typeface="Calibri"/>
                <a:cs typeface="Arial"/>
              </a:rPr>
              <a:t> its most effective, but more SE (SE???). It can be given to children over 3 years. 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Times New Roman"/>
                <a:ea typeface="Calibri"/>
                <a:cs typeface="Arial"/>
              </a:rPr>
              <a:t>Hyoscine</a:t>
            </a:r>
            <a:r>
              <a:rPr lang="en-US" i="1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Arial"/>
              </a:rPr>
              <a:t>suitable for shorter journeys and should be given as tab. (150-300 mcg) 20 min before journey. SE:???, Children could be given sweets to suck to counteract any drying of the mouth.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Times New Roman"/>
                <a:ea typeface="Calibri"/>
                <a:cs typeface="Arial"/>
              </a:rPr>
              <a:t>Hyosine</a:t>
            </a:r>
            <a:r>
              <a:rPr lang="en-US" b="1" dirty="0">
                <a:latin typeface="Times New Roman"/>
                <a:ea typeface="Calibri"/>
                <a:cs typeface="Arial"/>
              </a:rPr>
              <a:t> patch</a:t>
            </a:r>
            <a:r>
              <a:rPr lang="en-US" dirty="0">
                <a:latin typeface="Times New Roman"/>
                <a:ea typeface="Calibri"/>
                <a:cs typeface="Arial"/>
              </a:rPr>
              <a:t>: designed to get long action (up to 72hr), applied to hairless area behind ear 5-6 </a:t>
            </a:r>
            <a:r>
              <a:rPr lang="en-US" dirty="0" err="1">
                <a:latin typeface="Times New Roman"/>
                <a:ea typeface="Calibri"/>
                <a:cs typeface="Arial"/>
              </a:rPr>
              <a:t>hr</a:t>
            </a:r>
            <a:r>
              <a:rPr lang="en-US" dirty="0">
                <a:latin typeface="Times New Roman"/>
                <a:ea typeface="Calibri"/>
                <a:cs typeface="Arial"/>
              </a:rPr>
              <a:t> before journey. Not suitable for child &lt; 10 y.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64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3200" dirty="0">
                <a:latin typeface="Times New Roman"/>
                <a:ea typeface="Calibri"/>
                <a:cs typeface="Arial"/>
              </a:rPr>
              <a:t>Obesity</a:t>
            </a:r>
            <a:endParaRPr lang="ar-SA" sz="3200" dirty="0">
              <a:latin typeface="Times New Roman"/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It is </a:t>
            </a:r>
            <a:r>
              <a:rPr lang="en-US" dirty="0">
                <a:latin typeface="Times New Roman"/>
                <a:ea typeface="Calibri"/>
                <a:cs typeface="Arial"/>
              </a:rPr>
              <a:t>associated with many health problems including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:-</a:t>
            </a:r>
          </a:p>
          <a:p>
            <a:pPr algn="l" rtl="0"/>
            <a:r>
              <a:rPr lang="en-US" dirty="0" smtClean="0">
                <a:latin typeface="Times New Roman"/>
                <a:ea typeface="Calibri"/>
                <a:cs typeface="Arial"/>
              </a:rPr>
              <a:t>cardiovascular </a:t>
            </a:r>
            <a:r>
              <a:rPr lang="en-US" dirty="0">
                <a:latin typeface="Times New Roman"/>
                <a:ea typeface="Calibri"/>
                <a:cs typeface="Arial"/>
              </a:rPr>
              <a:t>disease,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algn="l" rtl="0"/>
            <a:r>
              <a:rPr lang="en-US" dirty="0" smtClean="0">
                <a:latin typeface="Times New Roman"/>
                <a:ea typeface="Calibri"/>
                <a:cs typeface="Arial"/>
              </a:rPr>
              <a:t>diabetes </a:t>
            </a:r>
            <a:r>
              <a:rPr lang="en-US" dirty="0">
                <a:latin typeface="Times New Roman"/>
                <a:ea typeface="Calibri"/>
                <a:cs typeface="Arial"/>
              </a:rPr>
              <a:t>mellitus,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algn="l" rtl="0"/>
            <a:r>
              <a:rPr lang="en-US" dirty="0" smtClean="0">
                <a:latin typeface="Times New Roman"/>
                <a:ea typeface="Calibri"/>
                <a:cs typeface="Arial"/>
              </a:rPr>
              <a:t>gallstones </a:t>
            </a:r>
            <a:r>
              <a:rPr lang="en-US" dirty="0">
                <a:latin typeface="Times New Roman"/>
                <a:ea typeface="Calibri"/>
                <a:cs typeface="Arial"/>
              </a:rPr>
              <a:t>and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algn="l" rtl="0"/>
            <a:r>
              <a:rPr lang="en-US" dirty="0" smtClean="0">
                <a:latin typeface="Times New Roman"/>
                <a:ea typeface="Calibri"/>
                <a:cs typeface="Arial"/>
              </a:rPr>
              <a:t>osteoarthritis</a:t>
            </a:r>
            <a:r>
              <a:rPr lang="en-US" dirty="0">
                <a:latin typeface="Times New Roman"/>
                <a:ea typeface="Calibri"/>
                <a:cs typeface="Arial"/>
              </a:rPr>
              <a:t>.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/>
                <a:ea typeface="Calibri"/>
                <a:cs typeface="Arial"/>
              </a:rPr>
              <a:t>Factors </a:t>
            </a:r>
            <a:r>
              <a:rPr lang="en-US" dirty="0">
                <a:latin typeface="Times New Roman"/>
                <a:ea typeface="Calibri"/>
                <a:cs typeface="Arial"/>
              </a:rPr>
              <a:t>that aggravate obesity may include depression, other psychosocial problems, and some drugs. </a:t>
            </a:r>
            <a:endParaRPr lang="ar-SA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66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latin typeface="Times New Roman"/>
              </a:rPr>
              <a:t>Causes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The main causes of obesity are increased consumption of energy-dense foods and reduced physical activity. </a:t>
            </a:r>
            <a:endParaRPr lang="en-US" dirty="0"/>
          </a:p>
          <a:p>
            <a:pPr algn="l" rtl="0"/>
            <a:r>
              <a:rPr lang="en-US" b="1" dirty="0">
                <a:latin typeface="Times New Roman"/>
              </a:rPr>
              <a:t>Diagnosis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Overweight and obesity are measured in terms of: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1-Body mass index (BMI)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2- Waist circumference.</a:t>
            </a:r>
            <a:endParaRPr lang="en-US" dirty="0"/>
          </a:p>
          <a:p>
            <a:pPr algn="l" rtl="0"/>
            <a:endParaRPr lang="ar-SA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057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ea typeface="+mn-ea"/>
                <a:cs typeface="+mn-cs"/>
              </a:rPr>
              <a:t>Management</a:t>
            </a:r>
            <a:endParaRPr lang="ar-SA" sz="3600" b="1" dirty="0">
              <a:solidFill>
                <a:srgbClr val="FF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>
                <a:latin typeface="Times New Roman"/>
              </a:rPr>
              <a:t>Non Pharmacological 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Weight reduction is achieved through reduction in calorific intake, particularly saturated fats and high </a:t>
            </a:r>
            <a:r>
              <a:rPr lang="en-US" dirty="0" err="1">
                <a:latin typeface="Times New Roman"/>
              </a:rPr>
              <a:t>glycaemic</a:t>
            </a:r>
            <a:r>
              <a:rPr lang="en-US" dirty="0">
                <a:latin typeface="Times New Roman"/>
              </a:rPr>
              <a:t> index carbohydrates, combined with increased physical activity.</a:t>
            </a:r>
            <a:endParaRPr lang="en-US" dirty="0"/>
          </a:p>
          <a:p>
            <a:pPr algn="l" rtl="0"/>
            <a:r>
              <a:rPr lang="en-US" b="1" dirty="0">
                <a:latin typeface="Times New Roman"/>
              </a:rPr>
              <a:t> </a:t>
            </a:r>
            <a:endParaRPr lang="en-US" dirty="0"/>
          </a:p>
          <a:p>
            <a:pPr algn="l" rtl="0"/>
            <a:r>
              <a:rPr lang="en-US" b="1" dirty="0">
                <a:latin typeface="Times New Roman"/>
              </a:rPr>
              <a:t>Pharmacological </a:t>
            </a:r>
            <a:endParaRPr lang="en-US" dirty="0"/>
          </a:p>
          <a:p>
            <a:pPr algn="l" rtl="0"/>
            <a:r>
              <a:rPr lang="en-US" dirty="0" err="1">
                <a:latin typeface="Times New Roman"/>
              </a:rPr>
              <a:t>Orlistat</a:t>
            </a:r>
            <a:r>
              <a:rPr lang="en-US" dirty="0">
                <a:latin typeface="Times New Roman"/>
              </a:rPr>
              <a:t> is licensed, in conjunction with a mildly </a:t>
            </a:r>
            <a:r>
              <a:rPr lang="en-US" dirty="0" err="1">
                <a:latin typeface="Times New Roman"/>
              </a:rPr>
              <a:t>hypocaloric</a:t>
            </a:r>
            <a:r>
              <a:rPr lang="en-US" dirty="0">
                <a:latin typeface="Times New Roman"/>
              </a:rPr>
              <a:t> diet, for the treatment</a:t>
            </a:r>
            <a:endParaRPr lang="en-US" dirty="0"/>
          </a:p>
          <a:p>
            <a:pPr algn="l" rtl="0"/>
            <a:r>
              <a:rPr lang="en-US" dirty="0">
                <a:latin typeface="Times New Roman"/>
              </a:rPr>
              <a:t>of overweight patients (BMI&gt;28) aged 18 years or over.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86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639</Words>
  <Application>Microsoft Office PowerPoint</Application>
  <PresentationFormat>عرض على الشاشة (3:4)‏</PresentationFormat>
  <Paragraphs>54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سمة Office</vt:lpstr>
      <vt:lpstr>1_سمة Office</vt:lpstr>
      <vt:lpstr>2_سمة Office</vt:lpstr>
      <vt:lpstr>Motion Sickness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Obesity</vt:lpstr>
      <vt:lpstr>عرض تقديمي في PowerPoint</vt:lpstr>
      <vt:lpstr>Management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Sickness</dc:title>
  <dc:creator>A</dc:creator>
  <cp:lastModifiedBy>A</cp:lastModifiedBy>
  <cp:revision>2</cp:revision>
  <dcterms:created xsi:type="dcterms:W3CDTF">2018-12-28T09:37:08Z</dcterms:created>
  <dcterms:modified xsi:type="dcterms:W3CDTF">2018-12-28T09:44:15Z</dcterms:modified>
</cp:coreProperties>
</file>